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19"/>
  </p:notesMasterIdLst>
  <p:handoutMasterIdLst>
    <p:handoutMasterId r:id="rId20"/>
  </p:handoutMasterIdLst>
  <p:sldIdLst>
    <p:sldId id="476" r:id="rId2"/>
    <p:sldId id="537" r:id="rId3"/>
    <p:sldId id="538" r:id="rId4"/>
    <p:sldId id="539" r:id="rId5"/>
    <p:sldId id="540" r:id="rId6"/>
    <p:sldId id="541" r:id="rId7"/>
    <p:sldId id="542" r:id="rId8"/>
    <p:sldId id="544" r:id="rId9"/>
    <p:sldId id="543" r:id="rId10"/>
    <p:sldId id="545" r:id="rId11"/>
    <p:sldId id="546" r:id="rId12"/>
    <p:sldId id="547" r:id="rId13"/>
    <p:sldId id="549" r:id="rId14"/>
    <p:sldId id="548" r:id="rId15"/>
    <p:sldId id="550" r:id="rId16"/>
    <p:sldId id="551" r:id="rId17"/>
    <p:sldId id="552" r:id="rId18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FF"/>
    <a:srgbClr val="CC0000"/>
    <a:srgbClr val="BA9359"/>
    <a:srgbClr val="FFCC66"/>
    <a:srgbClr val="A4001D"/>
    <a:srgbClr val="A4050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20" autoAdjust="0"/>
    <p:restoredTop sz="86804" autoAdjust="0"/>
  </p:normalViewPr>
  <p:slideViewPr>
    <p:cSldViewPr>
      <p:cViewPr>
        <p:scale>
          <a:sx n="100" d="100"/>
          <a:sy n="100" d="100"/>
        </p:scale>
        <p:origin x="440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31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19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14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04800" y="4705350"/>
            <a:ext cx="655317" cy="342900"/>
          </a:xfrm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err="1" smtClean="0">
                <a:latin typeface="Calibri (Headings)"/>
                <a:cs typeface="Calibri (Headings)"/>
              </a:rPr>
              <a:t>Selectional</a:t>
            </a:r>
            <a:r>
              <a:rPr lang="en-US" sz="4000" dirty="0" smtClean="0">
                <a:latin typeface="Calibri (Headings)"/>
                <a:cs typeface="Calibri (Headings)"/>
              </a:rPr>
              <a:t> Restrictions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6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Selectional</a:t>
            </a:r>
            <a:r>
              <a:rPr lang="en-US" dirty="0" smtClean="0"/>
              <a:t> Association (</a:t>
            </a:r>
            <a:r>
              <a:rPr lang="en-US" dirty="0" err="1" smtClean="0"/>
              <a:t>Resnik</a:t>
            </a:r>
            <a:r>
              <a:rPr lang="en-US" dirty="0" smtClean="0"/>
              <a:t> 1993)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505200"/>
          </a:xfrm>
        </p:spPr>
        <p:txBody>
          <a:bodyPr/>
          <a:lstStyle/>
          <a:p>
            <a:r>
              <a:rPr lang="en-US" b="1" dirty="0" err="1"/>
              <a:t>S</a:t>
            </a:r>
            <a:r>
              <a:rPr lang="en-US" b="1" dirty="0" err="1" smtClean="0"/>
              <a:t>electional</a:t>
            </a:r>
            <a:r>
              <a:rPr lang="en-US" b="1" dirty="0" smtClean="0"/>
              <a:t> </a:t>
            </a:r>
            <a:r>
              <a:rPr lang="en-US" b="1" dirty="0"/>
              <a:t>preference </a:t>
            </a:r>
            <a:r>
              <a:rPr lang="en-US" b="1" dirty="0" smtClean="0"/>
              <a:t>strength: </a:t>
            </a:r>
            <a:r>
              <a:rPr lang="en-US" dirty="0" smtClean="0"/>
              <a:t>amount </a:t>
            </a:r>
            <a:r>
              <a:rPr lang="en-US" dirty="0"/>
              <a:t>of information that a predicate tells us about the semantic class of its </a:t>
            </a:r>
            <a:r>
              <a:rPr lang="en-US" dirty="0" smtClean="0"/>
              <a:t>arguments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i="1" dirty="0"/>
              <a:t>eat </a:t>
            </a:r>
            <a:r>
              <a:rPr lang="en-US" dirty="0"/>
              <a:t>tells us a lot about the semantic class of its direct </a:t>
            </a:r>
            <a:r>
              <a:rPr lang="en-US" dirty="0" smtClean="0"/>
              <a:t>objects</a:t>
            </a:r>
          </a:p>
          <a:p>
            <a:pPr lvl="1"/>
            <a:r>
              <a:rPr lang="en-US" i="1" dirty="0"/>
              <a:t>b</a:t>
            </a:r>
            <a:r>
              <a:rPr lang="en-US" i="1" dirty="0" smtClean="0"/>
              <a:t>e </a:t>
            </a:r>
            <a:r>
              <a:rPr lang="en-US" dirty="0" smtClean="0"/>
              <a:t>doesn’t tell us much</a:t>
            </a:r>
          </a:p>
          <a:p>
            <a:r>
              <a:rPr lang="en-US" dirty="0" smtClean="0"/>
              <a:t>The </a:t>
            </a:r>
            <a:r>
              <a:rPr lang="en-US" dirty="0" err="1"/>
              <a:t>selectional</a:t>
            </a:r>
            <a:r>
              <a:rPr lang="en-US" dirty="0"/>
              <a:t> preference strength </a:t>
            </a:r>
            <a:endParaRPr lang="en-US" dirty="0" smtClean="0"/>
          </a:p>
          <a:p>
            <a:pPr lvl="1"/>
            <a:r>
              <a:rPr lang="en-US" dirty="0" smtClean="0"/>
              <a:t>difference </a:t>
            </a:r>
            <a:r>
              <a:rPr lang="en-US" dirty="0"/>
              <a:t>in information between two distributions: </a:t>
            </a:r>
            <a:endParaRPr lang="en-US" dirty="0" smtClean="0"/>
          </a:p>
          <a:p>
            <a:pPr marL="800100" lvl="2" indent="0">
              <a:buNone/>
            </a:pPr>
            <a:r>
              <a:rPr lang="en-US" dirty="0" smtClean="0"/>
              <a:t>P(c) the </a:t>
            </a:r>
            <a:r>
              <a:rPr lang="en-US" dirty="0"/>
              <a:t>distribution of expected semantic classes </a:t>
            </a:r>
            <a:r>
              <a:rPr lang="en-US" dirty="0" smtClean="0"/>
              <a:t>for any direct object</a:t>
            </a:r>
          </a:p>
          <a:p>
            <a:pPr marL="800100" lvl="2" indent="0">
              <a:buNone/>
            </a:pPr>
            <a:r>
              <a:rPr lang="en-US" dirty="0" smtClean="0"/>
              <a:t>P(</a:t>
            </a:r>
            <a:r>
              <a:rPr lang="en-US" dirty="0" err="1" smtClean="0"/>
              <a:t>c|v</a:t>
            </a:r>
            <a:r>
              <a:rPr lang="en-US" dirty="0" smtClean="0"/>
              <a:t>) the distribution </a:t>
            </a:r>
            <a:r>
              <a:rPr lang="en-US" dirty="0"/>
              <a:t>of expected semantic classes for </a:t>
            </a:r>
            <a:r>
              <a:rPr lang="en-US" dirty="0" smtClean="0"/>
              <a:t>this verb</a:t>
            </a:r>
          </a:p>
          <a:p>
            <a:pPr lvl="1"/>
            <a:r>
              <a:rPr lang="en-US" dirty="0" smtClean="0"/>
              <a:t>The greater the difference, the more the verb is constraining its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7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41750"/>
            <a:ext cx="7467600" cy="742950"/>
          </a:xfrm>
        </p:spPr>
        <p:txBody>
          <a:bodyPr/>
          <a:lstStyle/>
          <a:p>
            <a:r>
              <a:rPr lang="en-US" dirty="0" err="1"/>
              <a:t>Selectional</a:t>
            </a:r>
            <a:r>
              <a:rPr lang="en-US" dirty="0"/>
              <a:t> preference strength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23950"/>
            <a:ext cx="8534400" cy="3333750"/>
          </a:xfrm>
        </p:spPr>
        <p:txBody>
          <a:bodyPr/>
          <a:lstStyle/>
          <a:p>
            <a:r>
              <a:rPr lang="en-US" sz="2000" dirty="0"/>
              <a:t>R</a:t>
            </a:r>
            <a:r>
              <a:rPr lang="en-US" sz="2000" dirty="0" smtClean="0"/>
              <a:t>elative </a:t>
            </a:r>
            <a:r>
              <a:rPr lang="en-US" sz="2000" dirty="0"/>
              <a:t>entropy, or the </a:t>
            </a:r>
            <a:r>
              <a:rPr lang="en-US" sz="2000" dirty="0" err="1"/>
              <a:t>Kullback-Leibler</a:t>
            </a:r>
            <a:r>
              <a:rPr lang="en-US" sz="2000" dirty="0"/>
              <a:t> divergence </a:t>
            </a:r>
            <a:r>
              <a:rPr lang="en-US" sz="2000" dirty="0" smtClean="0"/>
              <a:t>is the difference between two distributions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Selectional</a:t>
            </a:r>
            <a:r>
              <a:rPr lang="en-US" sz="2000" dirty="0" smtClean="0"/>
              <a:t> preference: How much information (in bits) the verb expresses about the semantic class of its argument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Selectional</a:t>
            </a:r>
            <a:r>
              <a:rPr lang="en-US" sz="2000" dirty="0" smtClean="0"/>
              <a:t> Association of a verb with a class: The relative contribution of the class to the general preference of the verb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4513106"/>
            <a:ext cx="3073400" cy="590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68407"/>
            <a:ext cx="2438400" cy="825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764618"/>
            <a:ext cx="2882900" cy="7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err="1" smtClean="0"/>
              <a:t>Selectional</a:t>
            </a:r>
            <a:r>
              <a:rPr lang="en-US" dirty="0" smtClean="0"/>
              <a:t>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probabilistic measure of the strength of association between a predicate and a semantic class of its argument</a:t>
            </a:r>
          </a:p>
          <a:p>
            <a:pPr lvl="1"/>
            <a:r>
              <a:rPr lang="en-US" dirty="0" smtClean="0"/>
              <a:t>Parse a corpus</a:t>
            </a:r>
          </a:p>
          <a:p>
            <a:pPr lvl="1"/>
            <a:r>
              <a:rPr lang="en-US" dirty="0" smtClean="0"/>
              <a:t>Count all the times each predicate appears with each argument word</a:t>
            </a:r>
          </a:p>
          <a:p>
            <a:pPr lvl="1"/>
            <a:r>
              <a:rPr lang="en-US" dirty="0" smtClean="0"/>
              <a:t>Assume each word is a partial observation of all the </a:t>
            </a:r>
            <a:r>
              <a:rPr lang="en-US" dirty="0" err="1" smtClean="0"/>
              <a:t>WordNet</a:t>
            </a:r>
            <a:r>
              <a:rPr lang="en-US" dirty="0" smtClean="0"/>
              <a:t> concepts associated with that word</a:t>
            </a:r>
          </a:p>
          <a:p>
            <a:pPr lvl="1"/>
            <a:r>
              <a:rPr lang="en-US" dirty="0" smtClean="0"/>
              <a:t>Some high and low associations: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62" y="3930650"/>
            <a:ext cx="5118638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5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similar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950"/>
            <a:ext cx="8513819" cy="1127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70512" y="1435100"/>
            <a:ext cx="33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 smtClean="0">
                <a:latin typeface="+mn-lt"/>
              </a:rPr>
              <a:t>Ó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Séaghdha</a:t>
            </a:r>
            <a:r>
              <a:rPr lang="en-US" sz="1800" dirty="0" smtClean="0">
                <a:latin typeface="+mn-lt"/>
              </a:rPr>
              <a:t> and </a:t>
            </a:r>
            <a:r>
              <a:rPr lang="en-US" sz="1800" dirty="0" err="1" smtClean="0">
                <a:latin typeface="+mn-lt"/>
              </a:rPr>
              <a:t>Korhonen</a:t>
            </a:r>
            <a:r>
              <a:rPr lang="en-US" sz="1800" dirty="0" smtClean="0">
                <a:latin typeface="+mn-lt"/>
              </a:rPr>
              <a:t> (2012)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16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Instead of using classes,</a:t>
            </a:r>
            <a:br>
              <a:rPr lang="en-US" dirty="0" smtClean="0"/>
            </a:br>
            <a:r>
              <a:rPr lang="en-US" dirty="0" smtClean="0"/>
              <a:t>a simpler model of </a:t>
            </a:r>
            <a:r>
              <a:rPr lang="en-US" dirty="0" err="1" smtClean="0"/>
              <a:t>selectional</a:t>
            </a:r>
            <a:r>
              <a:rPr lang="en-US" dirty="0" smtClean="0"/>
              <a:t> 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just the association of predicate </a:t>
            </a:r>
            <a:r>
              <a:rPr lang="en-US" i="1" dirty="0" smtClean="0"/>
              <a:t>v</a:t>
            </a:r>
            <a:r>
              <a:rPr lang="en-US" dirty="0" smtClean="0"/>
              <a:t> with a noun </a:t>
            </a:r>
            <a:r>
              <a:rPr lang="en-US" i="1" dirty="0" smtClean="0"/>
              <a:t>n</a:t>
            </a:r>
          </a:p>
          <a:p>
            <a:pPr marL="457200" lvl="1" indent="0">
              <a:buNone/>
            </a:pPr>
            <a:r>
              <a:rPr lang="en-US" i="1" dirty="0" smtClean="0"/>
              <a:t>  (one noun, as opposed to the whole semantic class in </a:t>
            </a:r>
            <a:r>
              <a:rPr lang="en-US" i="1" dirty="0" err="1" smtClean="0"/>
              <a:t>WordNet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Parse a huge corpus</a:t>
            </a:r>
          </a:p>
          <a:p>
            <a:pPr lvl="1"/>
            <a:r>
              <a:rPr lang="en-US" dirty="0" smtClean="0"/>
              <a:t>Count how often a noun n occurs in relation r with verb v:</a:t>
            </a:r>
          </a:p>
          <a:p>
            <a:pPr marL="800100" lvl="2" indent="0">
              <a:buNone/>
            </a:pPr>
            <a:r>
              <a:rPr lang="en-US" dirty="0" smtClean="0"/>
              <a:t>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log count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i="1" dirty="0" err="1" smtClean="0">
                <a:latin typeface="Times New Roman" charset="0"/>
                <a:ea typeface="Times New Roman" charset="0"/>
                <a:cs typeface="Times New Roman" charset="0"/>
              </a:rPr>
              <a:t>n,v,r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lvl="1"/>
            <a:r>
              <a:rPr lang="en-US" dirty="0" smtClean="0"/>
              <a:t>Or the probability: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86150"/>
            <a:ext cx="4099197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from Bergsma, Lin, Goebel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98155"/>
            <a:ext cx="2349500" cy="36310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err="1" smtClean="0">
                <a:latin typeface="Calibri (Headings)"/>
                <a:cs typeface="Calibri (Headings)"/>
              </a:rPr>
              <a:t>Selectional</a:t>
            </a:r>
            <a:r>
              <a:rPr lang="en-US" sz="4000" dirty="0" smtClean="0">
                <a:latin typeface="Calibri (Headings)"/>
                <a:cs typeface="Calibri (Headings)"/>
              </a:rPr>
              <a:t> Restrictions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Conclusion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12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90550"/>
          </a:xfrm>
        </p:spPr>
        <p:txBody>
          <a:bodyPr/>
          <a:lstStyle/>
          <a:p>
            <a:r>
              <a:rPr lang="en-US" dirty="0" smtClean="0"/>
              <a:t>Summary: </a:t>
            </a:r>
            <a:r>
              <a:rPr lang="en-US" dirty="0" err="1" smtClean="0"/>
              <a:t>Selectional</a:t>
            </a:r>
            <a:r>
              <a:rPr lang="en-US" dirty="0" smtClean="0"/>
              <a:t>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71550"/>
            <a:ext cx="8534400" cy="3333750"/>
          </a:xfrm>
        </p:spPr>
        <p:txBody>
          <a:bodyPr/>
          <a:lstStyle/>
          <a:p>
            <a:r>
              <a:rPr lang="en-US" dirty="0" smtClean="0"/>
              <a:t>Two classes of models of the semantic type constraint that a predicate places on its argument:</a:t>
            </a:r>
          </a:p>
          <a:p>
            <a:pPr lvl="1"/>
            <a:r>
              <a:rPr lang="en-US" dirty="0" smtClean="0"/>
              <a:t>Represent the constraint between predicate and </a:t>
            </a:r>
            <a:r>
              <a:rPr lang="en-US" dirty="0" err="1" smtClean="0"/>
              <a:t>WordNet</a:t>
            </a:r>
            <a:r>
              <a:rPr lang="en-US" dirty="0" smtClean="0"/>
              <a:t> class</a:t>
            </a:r>
          </a:p>
          <a:p>
            <a:pPr lvl="1"/>
            <a:r>
              <a:rPr lang="en-US" dirty="0"/>
              <a:t>Represent the constraint between predicate and </a:t>
            </a:r>
            <a:r>
              <a:rPr lang="en-US" dirty="0" smtClean="0"/>
              <a:t>a word</a:t>
            </a:r>
          </a:p>
          <a:p>
            <a:r>
              <a:rPr lang="en-US" dirty="0" smtClean="0"/>
              <a:t>One fun recent use case: detecting </a:t>
            </a:r>
            <a:r>
              <a:rPr lang="en-US" dirty="0" err="1" smtClean="0"/>
              <a:t>metonomy</a:t>
            </a:r>
            <a:r>
              <a:rPr lang="en-US" dirty="0" smtClean="0"/>
              <a:t> (type coercion)</a:t>
            </a:r>
          </a:p>
          <a:p>
            <a:pPr lvl="1"/>
            <a:r>
              <a:rPr lang="en-US" dirty="0" smtClean="0"/>
              <a:t>Coherent with </a:t>
            </a:r>
            <a:r>
              <a:rPr lang="en-US" dirty="0" err="1" smtClean="0"/>
              <a:t>selectional</a:t>
            </a:r>
            <a:r>
              <a:rPr lang="en-US" dirty="0" smtClean="0"/>
              <a:t> restrictions:</a:t>
            </a:r>
          </a:p>
          <a:p>
            <a:pPr marL="800100" lvl="2" indent="0">
              <a:buNone/>
            </a:pPr>
            <a:r>
              <a:rPr lang="en-US" dirty="0"/>
              <a:t>The spokesman denied the statement (</a:t>
            </a:r>
            <a:r>
              <a:rPr lang="en-US" dirty="0" smtClean="0"/>
              <a:t>PROPOSITION</a:t>
            </a:r>
            <a:r>
              <a:rPr lang="en-US" dirty="0"/>
              <a:t>). </a:t>
            </a:r>
          </a:p>
          <a:p>
            <a:pPr marL="800100" lvl="2" indent="0">
              <a:buNone/>
            </a:pPr>
            <a:r>
              <a:rPr lang="en-US" dirty="0"/>
              <a:t>The child threw the stone (PHYSICAL OBJECT) </a:t>
            </a:r>
            <a:endParaRPr lang="en-US" dirty="0" smtClean="0"/>
          </a:p>
          <a:p>
            <a:pPr lvl="1"/>
            <a:r>
              <a:rPr lang="en-US" dirty="0" smtClean="0"/>
              <a:t>Coercion:</a:t>
            </a:r>
            <a:endParaRPr lang="en-US" dirty="0"/>
          </a:p>
          <a:p>
            <a:pPr marL="800100" lvl="2" indent="0">
              <a:buNone/>
            </a:pPr>
            <a:r>
              <a:rPr lang="en-US" dirty="0" smtClean="0"/>
              <a:t>The </a:t>
            </a:r>
            <a:r>
              <a:rPr lang="en-US" dirty="0"/>
              <a:t>president denied the attack (EVENT → </a:t>
            </a:r>
            <a:r>
              <a:rPr lang="en-US" dirty="0" smtClean="0"/>
              <a:t>PROPOSITION</a:t>
            </a:r>
            <a:r>
              <a:rPr lang="en-US" dirty="0"/>
              <a:t>). </a:t>
            </a:r>
          </a:p>
          <a:p>
            <a:pPr marL="800100" lvl="2" indent="0">
              <a:buNone/>
            </a:pPr>
            <a:r>
              <a:rPr lang="en-US" dirty="0"/>
              <a:t>The White House (LOCATION → HUMAN) denied </a:t>
            </a:r>
            <a:r>
              <a:rPr lang="en-US" dirty="0" smtClean="0"/>
              <a:t>the statement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2876550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latin typeface="+mn-lt"/>
              </a:rPr>
              <a:t>Pustejovsky</a:t>
            </a:r>
            <a:r>
              <a:rPr lang="en-US" sz="1800" dirty="0" smtClean="0">
                <a:latin typeface="+mn-lt"/>
              </a:rPr>
              <a:t> et al (2010)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484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err="1" smtClean="0">
                <a:latin typeface="Calibri (Headings)"/>
                <a:cs typeface="Calibri (Headings)"/>
              </a:rPr>
              <a:t>Selectional</a:t>
            </a:r>
            <a:r>
              <a:rPr lang="en-US" sz="4000" dirty="0" smtClean="0">
                <a:latin typeface="Calibri (Headings)"/>
                <a:cs typeface="Calibri (Headings)"/>
              </a:rPr>
              <a:t> Restrictions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24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Selectional</a:t>
            </a:r>
            <a:r>
              <a:rPr lang="en-US" dirty="0" smtClean="0"/>
              <a:t>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the two interpretations of: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635FF"/>
                </a:solidFill>
              </a:rPr>
              <a:t>	I </a:t>
            </a:r>
            <a:r>
              <a:rPr lang="en-US" dirty="0">
                <a:solidFill>
                  <a:srgbClr val="0635FF"/>
                </a:solidFill>
              </a:rPr>
              <a:t>want to eat someplace nearby. </a:t>
            </a:r>
          </a:p>
          <a:p>
            <a:pPr marL="457200" indent="-457200">
              <a:buAutoNum type="alphaLcParenR"/>
            </a:pPr>
            <a:r>
              <a:rPr lang="en-US" dirty="0" smtClean="0"/>
              <a:t>sensible:	</a:t>
            </a:r>
          </a:p>
          <a:p>
            <a:pPr marL="342900" lvl="1" indent="0">
              <a:buNone/>
            </a:pPr>
            <a:r>
              <a:rPr lang="en-US" dirty="0" smtClean="0"/>
              <a:t>Eat is intransitive and “someplace nearby” is a location adjunct</a:t>
            </a:r>
          </a:p>
          <a:p>
            <a:pPr marL="457200" indent="-457200">
              <a:buAutoNum type="alphaLcParenR" startAt="2"/>
            </a:pPr>
            <a:r>
              <a:rPr lang="en-US" dirty="0" smtClean="0"/>
              <a:t>Speaker is Godzilla</a:t>
            </a:r>
          </a:p>
          <a:p>
            <a:pPr marL="0" indent="0">
              <a:buNone/>
            </a:pPr>
            <a:r>
              <a:rPr lang="en-US" sz="2000" dirty="0" smtClean="0"/>
              <a:t>     Eat is transitive and “someplace nearby” is a direct object</a:t>
            </a:r>
          </a:p>
          <a:p>
            <a:pPr marL="0" indent="0">
              <a:buNone/>
            </a:pPr>
            <a:r>
              <a:rPr lang="en-US" dirty="0" smtClean="0"/>
              <a:t>How do we know speaker didn’t mean b)  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Because the </a:t>
            </a:r>
            <a:r>
              <a:rPr lang="en-US" cap="small" dirty="0" smtClean="0"/>
              <a:t>Theme</a:t>
            </a:r>
            <a:r>
              <a:rPr lang="en-US" dirty="0" smtClean="0"/>
              <a:t> of eating tends to be something </a:t>
            </a:r>
            <a:r>
              <a:rPr lang="en-US" i="1" dirty="0" smtClean="0"/>
              <a:t>edible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Selectional</a:t>
            </a:r>
            <a:r>
              <a:rPr lang="en-US" dirty="0" smtClean="0"/>
              <a:t> restrictions are associated with 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restaurant serves </a:t>
            </a:r>
            <a:r>
              <a:rPr lang="en-US" b="1" dirty="0"/>
              <a:t>green-lipped mussels. </a:t>
            </a:r>
            <a:endParaRPr lang="en-US" b="1" dirty="0" smtClean="0"/>
          </a:p>
          <a:p>
            <a:pPr lvl="1"/>
            <a:r>
              <a:rPr lang="en-US" cap="small" dirty="0" smtClean="0"/>
              <a:t>Theme</a:t>
            </a:r>
            <a:r>
              <a:rPr lang="en-US" dirty="0" smtClean="0"/>
              <a:t> is some kind of food</a:t>
            </a:r>
            <a:endParaRPr lang="en-US" dirty="0"/>
          </a:p>
          <a:p>
            <a:r>
              <a:rPr lang="en-US" dirty="0" smtClean="0"/>
              <a:t>Which </a:t>
            </a:r>
            <a:r>
              <a:rPr lang="en-US" dirty="0"/>
              <a:t>airlines serve </a:t>
            </a:r>
            <a:r>
              <a:rPr lang="en-US" b="1" dirty="0"/>
              <a:t>Denver</a:t>
            </a:r>
            <a:r>
              <a:rPr lang="en-US" dirty="0"/>
              <a:t>? </a:t>
            </a:r>
            <a:endParaRPr lang="en-US" dirty="0" smtClean="0"/>
          </a:p>
          <a:p>
            <a:pPr lvl="1"/>
            <a:r>
              <a:rPr lang="en-US" cap="small" dirty="0" smtClean="0"/>
              <a:t>Theme</a:t>
            </a:r>
            <a:r>
              <a:rPr lang="en-US" dirty="0" smtClean="0"/>
              <a:t> is an appropriate location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Selectional</a:t>
            </a:r>
            <a:r>
              <a:rPr lang="en-US" dirty="0" smtClean="0"/>
              <a:t> restrictions vary in 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often ask the musicians to </a:t>
            </a:r>
            <a:r>
              <a:rPr lang="en-US" i="1" dirty="0"/>
              <a:t>imagine </a:t>
            </a:r>
            <a:r>
              <a:rPr lang="en-US" dirty="0"/>
              <a:t>a tennis </a:t>
            </a:r>
            <a:r>
              <a:rPr lang="en-US" dirty="0" smtClean="0"/>
              <a:t>game.</a:t>
            </a:r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i="1" dirty="0" err="1"/>
              <a:t>diagonalize</a:t>
            </a:r>
            <a:r>
              <a:rPr lang="en-US" i="1" dirty="0"/>
              <a:t> </a:t>
            </a:r>
            <a:r>
              <a:rPr lang="en-US" dirty="0"/>
              <a:t>a matrix is to find its eigenvalues.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Radon is an </a:t>
            </a:r>
            <a:r>
              <a:rPr lang="en-US" i="1" dirty="0"/>
              <a:t>odorless </a:t>
            </a:r>
            <a:r>
              <a:rPr lang="en-US" dirty="0"/>
              <a:t>gas that can’t be detected by human senses.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</a:t>
            </a:r>
            <a:r>
              <a:rPr lang="en-US" dirty="0" err="1" smtClean="0"/>
              <a:t>selectional</a:t>
            </a:r>
            <a:r>
              <a:rPr lang="en-US" dirty="0" smtClean="0"/>
              <a:t> restrictions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1733550"/>
            <a:ext cx="6937375" cy="584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0650"/>
            <a:ext cx="7675033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2" y="3714749"/>
            <a:ext cx="8143324" cy="4935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424285"/>
            <a:ext cx="422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Instead of representing “eat” as: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44" y="2235200"/>
            <a:ext cx="1285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Just add:</a:t>
            </a:r>
            <a:endParaRPr lang="en-US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951" y="3246735"/>
            <a:ext cx="4277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And “eat a hamburger” becomes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417" y="4349751"/>
            <a:ext cx="741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But this assumes we have a large knowledge base of facts about edible things and hamburgers and whatnot.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2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use </a:t>
            </a:r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/>
              <a:t>synsets</a:t>
            </a:r>
            <a:r>
              <a:rPr lang="en-US" dirty="0"/>
              <a:t> to specify </a:t>
            </a:r>
            <a:r>
              <a:rPr lang="en-US" dirty="0" err="1" smtClean="0"/>
              <a:t>selectional</a:t>
            </a:r>
            <a:r>
              <a:rPr lang="en-US" dirty="0" smtClean="0"/>
              <a:t>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534400" cy="38481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cap="small" dirty="0" smtClean="0"/>
              <a:t>theme</a:t>
            </a:r>
            <a:r>
              <a:rPr lang="en-US" dirty="0" smtClean="0"/>
              <a:t> of eat must be</a:t>
            </a:r>
            <a:r>
              <a:rPr lang="en-US" dirty="0"/>
              <a:t> </a:t>
            </a:r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en-US" dirty="0" err="1" smtClean="0"/>
              <a:t>synset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635FF"/>
                </a:solidFill>
              </a:rPr>
              <a:t>{food, nutrient} </a:t>
            </a:r>
          </a:p>
          <a:p>
            <a:pPr marL="457200" lvl="1" indent="0">
              <a:buNone/>
            </a:pPr>
            <a:r>
              <a:rPr lang="en-US" sz="1600" dirty="0" smtClean="0"/>
              <a:t>“a</a:t>
            </a:r>
            <a:r>
              <a:rPr lang="en-US" sz="1600" i="1" dirty="0" smtClean="0"/>
              <a:t>ny </a:t>
            </a:r>
            <a:r>
              <a:rPr lang="en-US" sz="1600" i="1" dirty="0"/>
              <a:t>substance that can be metabolized by an animal to give energy and build </a:t>
            </a:r>
            <a:r>
              <a:rPr lang="en-US" sz="1600" i="1" dirty="0" smtClean="0"/>
              <a:t>tissue</a:t>
            </a:r>
            <a:r>
              <a:rPr lang="en-US" sz="1600" dirty="0" smtClean="0"/>
              <a:t>”</a:t>
            </a:r>
            <a:endParaRPr lang="en-US" sz="1600" dirty="0"/>
          </a:p>
          <a:p>
            <a:r>
              <a:rPr lang="en-US" dirty="0" smtClean="0"/>
              <a:t>Similarly</a:t>
            </a:r>
          </a:p>
          <a:p>
            <a:pPr marL="457200" lvl="1" indent="0">
              <a:buNone/>
            </a:pPr>
            <a:r>
              <a:rPr lang="en-US" i="1" cap="small" dirty="0"/>
              <a:t>t</a:t>
            </a:r>
            <a:r>
              <a:rPr lang="en-US" i="1" cap="small" dirty="0" smtClean="0"/>
              <a:t>heme</a:t>
            </a:r>
            <a:r>
              <a:rPr lang="en-US" i="1" dirty="0" smtClean="0"/>
              <a:t> of imagine</a:t>
            </a:r>
            <a:r>
              <a:rPr lang="en-US" dirty="0" smtClean="0"/>
              <a:t>: </a:t>
            </a:r>
            <a:r>
              <a:rPr lang="en-US" dirty="0" err="1" smtClean="0"/>
              <a:t>synset</a:t>
            </a:r>
            <a:r>
              <a:rPr lang="en-US" dirty="0" smtClean="0"/>
              <a:t> </a:t>
            </a:r>
            <a:r>
              <a:rPr lang="en-US" dirty="0">
                <a:solidFill>
                  <a:srgbClr val="0635FF"/>
                </a:solidFill>
              </a:rPr>
              <a:t>{entity</a:t>
            </a:r>
            <a:r>
              <a:rPr lang="en-US" dirty="0" smtClean="0">
                <a:solidFill>
                  <a:srgbClr val="0635FF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i="1" cap="small" dirty="0"/>
              <a:t>t</a:t>
            </a:r>
            <a:r>
              <a:rPr lang="en-US" i="1" cap="small" dirty="0" smtClean="0"/>
              <a:t>heme</a:t>
            </a:r>
            <a:r>
              <a:rPr lang="en-US" i="1" dirty="0" smtClean="0"/>
              <a:t> of lift</a:t>
            </a:r>
            <a:r>
              <a:rPr lang="en-US" dirty="0" smtClean="0"/>
              <a:t>: </a:t>
            </a:r>
            <a:r>
              <a:rPr lang="en-US" dirty="0" err="1" smtClean="0"/>
              <a:t>synset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635FF"/>
                </a:solidFill>
              </a:rPr>
              <a:t>{physical </a:t>
            </a:r>
            <a:r>
              <a:rPr lang="en-US" dirty="0">
                <a:solidFill>
                  <a:srgbClr val="0635FF"/>
                </a:solidFill>
              </a:rPr>
              <a:t>entity</a:t>
            </a:r>
            <a:r>
              <a:rPr lang="en-US" dirty="0" smtClean="0">
                <a:solidFill>
                  <a:srgbClr val="0635FF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i="1" cap="small" dirty="0"/>
              <a:t>t</a:t>
            </a:r>
            <a:r>
              <a:rPr lang="en-US" i="1" cap="small" dirty="0" smtClean="0"/>
              <a:t>heme</a:t>
            </a:r>
            <a:r>
              <a:rPr lang="en-US" i="1" dirty="0" smtClean="0"/>
              <a:t> of </a:t>
            </a:r>
            <a:r>
              <a:rPr lang="en-US" i="1" dirty="0" err="1" smtClean="0"/>
              <a:t>diagonalize</a:t>
            </a:r>
            <a:r>
              <a:rPr lang="en-US" i="1" dirty="0" smtClean="0"/>
              <a:t>: </a:t>
            </a:r>
            <a:r>
              <a:rPr lang="en-US" dirty="0" err="1" smtClean="0"/>
              <a:t>synset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635FF"/>
                </a:solidFill>
              </a:rPr>
              <a:t>{matrix</a:t>
            </a:r>
            <a:r>
              <a:rPr lang="en-US" dirty="0">
                <a:solidFill>
                  <a:srgbClr val="0635FF"/>
                </a:solidFill>
              </a:rPr>
              <a:t>} </a:t>
            </a:r>
            <a:endParaRPr lang="en-US" dirty="0" smtClean="0">
              <a:solidFill>
                <a:srgbClr val="0635FF"/>
              </a:solidFill>
            </a:endParaRPr>
          </a:p>
          <a:p>
            <a:r>
              <a:rPr lang="en-US" i="1" dirty="0" smtClean="0"/>
              <a:t>This allows</a:t>
            </a:r>
          </a:p>
          <a:p>
            <a:pPr marL="457200" lvl="1" indent="0">
              <a:buNone/>
            </a:pPr>
            <a:r>
              <a:rPr lang="en-US" i="1" dirty="0" smtClean="0"/>
              <a:t>imagine </a:t>
            </a:r>
            <a:r>
              <a:rPr lang="en-US" i="1" dirty="0"/>
              <a:t>a </a:t>
            </a:r>
            <a:r>
              <a:rPr lang="en-US" i="1" dirty="0" smtClean="0"/>
              <a:t>hamburger  </a:t>
            </a:r>
            <a:r>
              <a:rPr lang="en-US" dirty="0" smtClean="0"/>
              <a:t>and  </a:t>
            </a:r>
            <a:r>
              <a:rPr lang="en-US" i="1" dirty="0"/>
              <a:t>lift a hamburger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Correctly rules out </a:t>
            </a:r>
          </a:p>
          <a:p>
            <a:pPr marL="457200" lvl="1" indent="0">
              <a:buNone/>
            </a:pPr>
            <a:r>
              <a:rPr lang="en-US" i="1" dirty="0" err="1" smtClean="0"/>
              <a:t>diagonalize</a:t>
            </a:r>
            <a:r>
              <a:rPr lang="en-US" i="1" dirty="0" smtClean="0"/>
              <a:t> </a:t>
            </a:r>
            <a:r>
              <a:rPr lang="en-US" i="1" dirty="0"/>
              <a:t>a hamburger</a:t>
            </a:r>
            <a:r>
              <a:rPr lang="en-US" dirty="0"/>
              <a:t>. </a:t>
            </a:r>
          </a:p>
          <a:p>
            <a:pPr lvl="1"/>
            <a:endParaRPr lang="en-US" dirty="0">
              <a:solidFill>
                <a:srgbClr val="0635FF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5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62400" y="133350"/>
            <a:ext cx="4800600" cy="1905000"/>
          </a:xfrm>
        </p:spPr>
        <p:txBody>
          <a:bodyPr/>
          <a:lstStyle/>
          <a:p>
            <a:r>
              <a:rPr lang="en-US" sz="4000" dirty="0" err="1" smtClean="0">
                <a:latin typeface="Calibri (Headings)"/>
                <a:cs typeface="Calibri (Headings)"/>
              </a:rPr>
              <a:t>Selectional</a:t>
            </a:r>
            <a:r>
              <a:rPr lang="en-US" sz="4000" dirty="0" smtClean="0">
                <a:latin typeface="Calibri (Headings)"/>
                <a:cs typeface="Calibri (Headings)"/>
              </a:rPr>
              <a:t> Restrictions</a:t>
            </a:r>
            <a:endParaRPr lang="en-US" sz="40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2876550"/>
            <a:ext cx="5410200" cy="16764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 dirty="0" err="1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Selectional</a:t>
            </a:r>
            <a:r>
              <a:rPr lang="en-US" sz="3600" dirty="0" smtClean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Preferences</a:t>
            </a:r>
            <a:endParaRPr lang="en-US" sz="36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324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Selectional</a:t>
            </a:r>
            <a:r>
              <a:rPr lang="en-US" dirty="0" smtClean="0"/>
              <a:t>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686800" cy="3333750"/>
          </a:xfrm>
        </p:spPr>
        <p:txBody>
          <a:bodyPr/>
          <a:lstStyle/>
          <a:p>
            <a:r>
              <a:rPr lang="en-US" dirty="0" smtClean="0"/>
              <a:t>In early implementations, </a:t>
            </a:r>
            <a:r>
              <a:rPr lang="en-US" dirty="0" err="1" smtClean="0"/>
              <a:t>selectional</a:t>
            </a:r>
            <a:r>
              <a:rPr lang="en-US" dirty="0" smtClean="0"/>
              <a:t> </a:t>
            </a:r>
            <a:r>
              <a:rPr lang="en-US" dirty="0"/>
              <a:t>restrictions were </a:t>
            </a:r>
            <a:r>
              <a:rPr lang="en-US" dirty="0" smtClean="0"/>
              <a:t>strict constraints (</a:t>
            </a:r>
            <a:r>
              <a:rPr lang="en-US" dirty="0"/>
              <a:t>Katz and Fodor </a:t>
            </a:r>
            <a:r>
              <a:rPr lang="en-US" dirty="0" smtClean="0"/>
              <a:t>1963)</a:t>
            </a:r>
          </a:p>
          <a:p>
            <a:pPr lvl="1"/>
            <a:r>
              <a:rPr lang="en-US" dirty="0" smtClean="0"/>
              <a:t>Eat [+FOOD]</a:t>
            </a:r>
          </a:p>
          <a:p>
            <a:r>
              <a:rPr lang="en-US" dirty="0" smtClean="0"/>
              <a:t>But it was quickly realized </a:t>
            </a:r>
            <a:r>
              <a:rPr lang="en-US" dirty="0" err="1" smtClean="0"/>
              <a:t>selectional</a:t>
            </a:r>
            <a:r>
              <a:rPr lang="en-US" dirty="0" smtClean="0"/>
              <a:t> constraints are really </a:t>
            </a:r>
            <a:r>
              <a:rPr lang="en-US" b="1" dirty="0" smtClean="0"/>
              <a:t>preferences</a:t>
            </a:r>
            <a:r>
              <a:rPr lang="en-US" dirty="0" smtClean="0"/>
              <a:t> (</a:t>
            </a:r>
            <a:r>
              <a:rPr lang="en-US" dirty="0" err="1" smtClean="0"/>
              <a:t>Wilks</a:t>
            </a:r>
            <a:r>
              <a:rPr lang="en-US" dirty="0" smtClean="0"/>
              <a:t> 1975)</a:t>
            </a:r>
          </a:p>
          <a:p>
            <a:pPr lvl="1"/>
            <a:r>
              <a:rPr lang="en-US" dirty="0"/>
              <a:t>But it fell apart in 1931, perhaps because people realized you </a:t>
            </a:r>
            <a:r>
              <a:rPr lang="en-US" b="1" dirty="0"/>
              <a:t>can’t eat gold </a:t>
            </a:r>
            <a:r>
              <a:rPr lang="en-US" dirty="0"/>
              <a:t>for lunch if you’re hungry. 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his two championship trials, Mr. Kulkarni ate glass on an empty stomach, accompanied only by water and tea.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746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NLP-jurafsky.potx</Template>
  <TotalTime>25313</TotalTime>
  <Words>678</Words>
  <Application>Microsoft Macintosh PowerPoint</Application>
  <PresentationFormat>On-screen Show (16:9)</PresentationFormat>
  <Paragraphs>109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Calibri (Headings)</vt:lpstr>
      <vt:lpstr>Lucida Sans</vt:lpstr>
      <vt:lpstr>ＭＳ Ｐゴシック</vt:lpstr>
      <vt:lpstr>Tahoma</vt:lpstr>
      <vt:lpstr>Times</vt:lpstr>
      <vt:lpstr>Times New Roman</vt:lpstr>
      <vt:lpstr>Arial</vt:lpstr>
      <vt:lpstr>NLP-jurafsky</vt:lpstr>
      <vt:lpstr>Selectional Restrictions</vt:lpstr>
      <vt:lpstr>Selectional Restrictions</vt:lpstr>
      <vt:lpstr>Selectional Restrictions</vt:lpstr>
      <vt:lpstr>Selectional restrictions are associated with senses</vt:lpstr>
      <vt:lpstr>Selectional restrictions vary in specificity</vt:lpstr>
      <vt:lpstr>Representing selectional restrictions</vt:lpstr>
      <vt:lpstr>Let’s use WordNet synsets to specify selectional restrictions</vt:lpstr>
      <vt:lpstr>Selectional Restrictions</vt:lpstr>
      <vt:lpstr>Selectional Preferences</vt:lpstr>
      <vt:lpstr>Selectional Association (Resnik 1993)</vt:lpstr>
      <vt:lpstr>Selectional preference strength</vt:lpstr>
      <vt:lpstr>Computing Selectional Association</vt:lpstr>
      <vt:lpstr>Results from similar models</vt:lpstr>
      <vt:lpstr>Instead of using classes, a simpler model of selectional association</vt:lpstr>
      <vt:lpstr>Evaluation from Bergsma, Lin, Goebel</vt:lpstr>
      <vt:lpstr>Selectional Restrictions</vt:lpstr>
      <vt:lpstr>Summary: Selectional Restrictions</vt:lpstr>
    </vt:vector>
  </TitlesOfParts>
  <Company>Stanford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710</cp:revision>
  <cp:lastPrinted>2009-04-20T16:46:08Z</cp:lastPrinted>
  <dcterms:created xsi:type="dcterms:W3CDTF">2010-04-19T15:31:24Z</dcterms:created>
  <dcterms:modified xsi:type="dcterms:W3CDTF">2015-08-07T19:59:10Z</dcterms:modified>
</cp:coreProperties>
</file>